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06" r:id="rId2"/>
    <p:sldId id="307" r:id="rId3"/>
    <p:sldId id="315" r:id="rId4"/>
    <p:sldId id="316" r:id="rId5"/>
    <p:sldId id="317" r:id="rId6"/>
    <p:sldId id="318" r:id="rId7"/>
    <p:sldId id="319" r:id="rId8"/>
    <p:sldId id="32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Walsh " initials="CW" lastIdx="1" clrIdx="0">
    <p:extLst>
      <p:ext uri="{19B8F6BF-5375-455C-9EA6-DF929625EA0E}">
        <p15:presenceInfo xmlns:p15="http://schemas.microsoft.com/office/powerpoint/2012/main" userId="Catherine Walsh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97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33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42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2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3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59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0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6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8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9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45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79E6-A4FB-4A4C-B530-F46455441CD8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12D5D-4F47-46A8-9B13-BA7FD9AE5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03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pe.ac.uk/gateway/students/studentadministration/understandingyourdegre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pe.ac.uk/gateway/students/studentadministration/understandingyourdegre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Guide to Academic Misconduct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400" dirty="0"/>
              <a:t>The academic misconduct policy applies to all students at the University, at all levels of study; </a:t>
            </a:r>
          </a:p>
          <a:p>
            <a:r>
              <a:rPr lang="en-GB" sz="4400" dirty="0"/>
              <a:t>This guide is not intended to replace the </a:t>
            </a:r>
            <a:r>
              <a:rPr lang="en-GB" sz="4400" dirty="0">
                <a:hlinkClick r:id="rId2"/>
              </a:rPr>
              <a:t>full policy</a:t>
            </a:r>
            <a:r>
              <a:rPr lang="en-GB" sz="4400" dirty="0"/>
              <a:t> which can be found on our web pages. You should always refer to the policy alongside </a:t>
            </a:r>
            <a:r>
              <a:rPr lang="en-GB" sz="4400"/>
              <a:t>this guide.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93157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the University include in its definition of academic misconduct?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41376" cy="4619242"/>
          </a:xfrm>
        </p:spPr>
        <p:txBody>
          <a:bodyPr>
            <a:normAutofit fontScale="92500" lnSpcReduction="10000"/>
          </a:bodyPr>
          <a:lstStyle/>
          <a:p>
            <a:r>
              <a:rPr lang="en-GB" sz="3500" dirty="0"/>
              <a:t>Misconduct in an Examination or In Class Test</a:t>
            </a:r>
          </a:p>
          <a:p>
            <a:r>
              <a:rPr lang="en-GB" sz="3500" dirty="0"/>
              <a:t>Plagiarism</a:t>
            </a:r>
          </a:p>
          <a:p>
            <a:r>
              <a:rPr lang="en-GB" sz="3500" dirty="0"/>
              <a:t>Collusion</a:t>
            </a:r>
          </a:p>
          <a:p>
            <a:r>
              <a:rPr lang="en-GB" sz="3500" dirty="0"/>
              <a:t>Falsification</a:t>
            </a:r>
          </a:p>
          <a:p>
            <a:r>
              <a:rPr lang="en-GB" sz="3500" dirty="0">
                <a:solidFill>
                  <a:srgbClr val="00B050"/>
                </a:solidFill>
              </a:rPr>
              <a:t>Self-Plagiarism/Recycling</a:t>
            </a:r>
          </a:p>
          <a:p>
            <a:r>
              <a:rPr lang="en-GB" sz="3500" dirty="0"/>
              <a:t>Third Party Misconduct </a:t>
            </a:r>
          </a:p>
          <a:p>
            <a:r>
              <a:rPr lang="en-GB" sz="3500" dirty="0"/>
              <a:t>Breaching Ethical Standards</a:t>
            </a:r>
          </a:p>
          <a:p>
            <a:r>
              <a:rPr lang="en-GB" sz="3500" dirty="0"/>
              <a:t>Bribery</a:t>
            </a:r>
          </a:p>
          <a:p>
            <a:r>
              <a:rPr lang="en-GB" sz="3500" dirty="0">
                <a:solidFill>
                  <a:srgbClr val="00B050"/>
                </a:solidFill>
              </a:rPr>
              <a:t>Submitting Fraudulent Mitigating Circumstances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60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604DE-D1BB-4C8D-A226-2E07BDD06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Investigating Academic Misconduct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33E98-320A-4C80-8523-6227706DE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Examinations - the invigilator will make a note on your examination and an investigation will take place once the examination has finished.</a:t>
            </a:r>
          </a:p>
          <a:p>
            <a:r>
              <a:rPr lang="en-GB" dirty="0"/>
              <a:t>Assessments – Your School will investigate the issue and you should expect to be invited to a meeting where you will discuss the alleged misconduct. The meeting will normally be within 10 days of the concern first arising.</a:t>
            </a:r>
          </a:p>
        </p:txBody>
      </p:sp>
    </p:spTree>
    <p:extLst>
      <p:ext uri="{BB962C8B-B14F-4D97-AF65-F5344CB8AC3E}">
        <p14:creationId xmlns:p14="http://schemas.microsoft.com/office/powerpoint/2010/main" val="99126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4E42F-3CD3-4CC4-976E-62194DA3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Outcomes following initial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CEE38-93E2-4BFF-80D1-F2651B89F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No further Action - There is no case to be answered. </a:t>
            </a:r>
          </a:p>
          <a:p>
            <a:pPr marL="514350" indent="-514350">
              <a:buAutoNum type="arabicPeriod"/>
            </a:pPr>
            <a:r>
              <a:rPr lang="en-GB" dirty="0"/>
              <a:t>Academic Misconduct - There is a case to be answered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If there is a case to be answered: you will be informed of the decision by your School. If you are not satisfied with either the decision or the penalty you may request a further consideration by an Independent Consideration Panel.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In serious or complex cases, the matter may be referred directly to an Academic Misconduct Panel.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25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CAB84-9332-4506-9F3F-0C647E16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Independent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6AEA0-55ED-4400-8C11-A29653E8C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When requested the IC Panel</a:t>
            </a:r>
          </a:p>
          <a:p>
            <a:r>
              <a:rPr lang="en-GB" dirty="0"/>
              <a:t>Checks the outcome recommended by the School/Department</a:t>
            </a:r>
          </a:p>
          <a:p>
            <a:r>
              <a:rPr lang="en-GB" dirty="0"/>
              <a:t>Establishes that the evidence is sufficient to justify the conclusion</a:t>
            </a:r>
          </a:p>
          <a:p>
            <a:r>
              <a:rPr lang="en-GB" dirty="0"/>
              <a:t>Will consider whether the penalty is appropriate</a:t>
            </a:r>
          </a:p>
          <a:p>
            <a:r>
              <a:rPr lang="en-GB" dirty="0"/>
              <a:t>Is carried out by panel members independent of the School/Department that carried out the initial investigation.</a:t>
            </a:r>
          </a:p>
          <a:p>
            <a:r>
              <a:rPr lang="en-GB" dirty="0"/>
              <a:t>You will be notified of the outcome of your misconduct once this process is complete</a:t>
            </a:r>
          </a:p>
        </p:txBody>
      </p:sp>
    </p:spTree>
    <p:extLst>
      <p:ext uri="{BB962C8B-B14F-4D97-AF65-F5344CB8AC3E}">
        <p14:creationId xmlns:p14="http://schemas.microsoft.com/office/powerpoint/2010/main" val="212271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67047-750E-4733-880C-BF2FDF2A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Academic Misconduct Panel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52409-1D36-4A55-A0B8-11CA54164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Made up of senior staff who have had no previous involvement with the case</a:t>
            </a:r>
          </a:p>
          <a:p>
            <a:r>
              <a:rPr lang="en-GB" dirty="0"/>
              <a:t>The AMP will consider: </a:t>
            </a:r>
          </a:p>
          <a:p>
            <a:pPr marL="514350" indent="-514350">
              <a:buAutoNum type="alphaLcParenBoth"/>
            </a:pPr>
            <a:r>
              <a:rPr lang="en-GB" dirty="0"/>
              <a:t>Whether the evidence is sufficient to justify the conclusion that a student has committed academic misconduct. </a:t>
            </a:r>
          </a:p>
          <a:p>
            <a:pPr marL="514350" indent="-514350">
              <a:buAutoNum type="alphaLcParenBoth"/>
            </a:pPr>
            <a:r>
              <a:rPr lang="en-GB" dirty="0"/>
              <a:t>Whether the proposed penalty is appropriate in light of all the evidence and in accordance with the guidelines set out below. </a:t>
            </a:r>
          </a:p>
          <a:p>
            <a:pPr marL="0" indent="0">
              <a:buNone/>
            </a:pPr>
            <a:r>
              <a:rPr lang="en-GB" dirty="0"/>
              <a:t>If your case was referred directly to an AMP, and this is therefore the first step of the misconduct process, you may request a review of the AMP decision by contacting the Deputy Vice Chancellor’s office.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358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01D8-BBD9-4BEF-B0A7-3070D67F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appeals after publication of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1BBD3-0FF2-4FB9-A36F-B860DEAE2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you remain dissatisfied about the published misconduct outcome you should follow the </a:t>
            </a:r>
            <a:r>
              <a:rPr lang="en-GB" dirty="0">
                <a:hlinkClick r:id="rId2"/>
              </a:rPr>
              <a:t>Academic Appeals </a:t>
            </a:r>
            <a:r>
              <a:rPr lang="en-GB" dirty="0"/>
              <a:t>process. In your appeal you should include information about why</a:t>
            </a:r>
          </a:p>
          <a:p>
            <a:pPr marL="0" indent="0">
              <a:buNone/>
            </a:pPr>
            <a:r>
              <a:rPr lang="en-GB" dirty="0"/>
              <a:t>(a)	The decision of the Academic Misconduct Panel was unreasonable in light of the evidence available.</a:t>
            </a:r>
          </a:p>
          <a:p>
            <a:pPr marL="0" indent="0">
              <a:buNone/>
            </a:pPr>
            <a:r>
              <a:rPr lang="en-GB" dirty="0"/>
              <a:t>(b)	The hearing of your case was deficient in a way which materially prejudiced your case.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17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AE60B8-255B-4B62-8B35-923B1E68CD68}"/>
              </a:ext>
            </a:extLst>
          </p:cNvPr>
          <p:cNvSpPr txBox="1"/>
          <p:nvPr/>
        </p:nvSpPr>
        <p:spPr>
          <a:xfrm>
            <a:off x="797442" y="81426"/>
            <a:ext cx="101753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Indicative Penalties</a:t>
            </a:r>
          </a:p>
          <a:p>
            <a:r>
              <a:rPr lang="en-GB" sz="3600" dirty="0">
                <a:solidFill>
                  <a:srgbClr val="FF0000"/>
                </a:solidFill>
              </a:rPr>
              <a:t>Examples are shown in the Table, penalties may differ depending on a number of factors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02D9E-86A6-4B8A-AE46-A2C518651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30168"/>
              </p:ext>
            </p:extLst>
          </p:nvPr>
        </p:nvGraphicFramePr>
        <p:xfrm>
          <a:off x="2286000" y="1967020"/>
          <a:ext cx="7219507" cy="4740176"/>
        </p:xfrm>
        <a:graphic>
          <a:graphicData uri="http://schemas.openxmlformats.org/drawingml/2006/table">
            <a:tbl>
              <a:tblPr firstRow="1" firstCol="1" bandRow="1"/>
              <a:tblGrid>
                <a:gridCol w="1484671">
                  <a:extLst>
                    <a:ext uri="{9D8B030D-6E8A-4147-A177-3AD203B41FA5}">
                      <a16:colId xmlns:a16="http://schemas.microsoft.com/office/drawing/2014/main" val="3023181887"/>
                    </a:ext>
                  </a:extLst>
                </a:gridCol>
                <a:gridCol w="1911612">
                  <a:extLst>
                    <a:ext uri="{9D8B030D-6E8A-4147-A177-3AD203B41FA5}">
                      <a16:colId xmlns:a16="http://schemas.microsoft.com/office/drawing/2014/main" val="3479335096"/>
                    </a:ext>
                  </a:extLst>
                </a:gridCol>
                <a:gridCol w="1911612">
                  <a:extLst>
                    <a:ext uri="{9D8B030D-6E8A-4147-A177-3AD203B41FA5}">
                      <a16:colId xmlns:a16="http://schemas.microsoft.com/office/drawing/2014/main" val="3487369414"/>
                    </a:ext>
                  </a:extLst>
                </a:gridCol>
                <a:gridCol w="1911612">
                  <a:extLst>
                    <a:ext uri="{9D8B030D-6E8A-4147-A177-3AD203B41FA5}">
                      <a16:colId xmlns:a16="http://schemas.microsoft.com/office/drawing/2014/main" val="4019491754"/>
                    </a:ext>
                  </a:extLst>
                </a:gridCol>
              </a:tblGrid>
              <a:tr h="3085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6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Offence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6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Offence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16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Offence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80377"/>
                  </a:ext>
                </a:extLst>
              </a:tr>
              <a:tr h="1099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Formative Penalty: assessment must be redone prior to a further presentation opportunity. Outcome is then on merit.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Resubmission of the assessment for a capped bare pass outcome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for a second offence at Level I/ H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499832"/>
                  </a:ext>
                </a:extLst>
              </a:tr>
              <a:tr h="1099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Formative Penalty: assessment must be redone prior to a further presentation opportunity. Outcome is then on merit.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Resubmission of the assessment for a capped bare pass outcome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for a second offence at Level I/ H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320365"/>
                  </a:ext>
                </a:extLst>
              </a:tr>
              <a:tr h="624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Resubmission of the assessment for a capped bare pass outcome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is awarded outcome of 0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Termination of Studies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639322"/>
                  </a:ext>
                </a:extLst>
              </a:tr>
              <a:tr h="624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H/ Integrated Masters M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Resubmission of the assessment for a capped bare pass outcome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is awarded outcome of 0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Termination of Studies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400751"/>
                  </a:ext>
                </a:extLst>
              </a:tr>
              <a:tr h="7830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Resubmission of the assessment to enable a capped bare module/ block pass outcome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Block/module is awarded outcome of 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Termination of Studies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66" marR="57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77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45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661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Guide to Academic Misconduct</vt:lpstr>
      <vt:lpstr>What does the University include in its definition of academic misconduct?</vt:lpstr>
      <vt:lpstr>Investigating Academic Misconduct</vt:lpstr>
      <vt:lpstr>Outcomes following initial investigation</vt:lpstr>
      <vt:lpstr>Independent Consideration</vt:lpstr>
      <vt:lpstr>Academic Misconduct Panel</vt:lpstr>
      <vt:lpstr>Further appeals after publication of results</vt:lpstr>
      <vt:lpstr>PowerPoint Presentation</vt:lpstr>
    </vt:vector>
  </TitlesOfParts>
  <Company>Liverpool Hope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Liverpool Hope Commitment to Fair Access and Participation</dc:title>
  <dc:creator>Catherine Walsh</dc:creator>
  <cp:lastModifiedBy>Catherine Walsh </cp:lastModifiedBy>
  <cp:revision>75</cp:revision>
  <dcterms:created xsi:type="dcterms:W3CDTF">2019-09-16T08:33:32Z</dcterms:created>
  <dcterms:modified xsi:type="dcterms:W3CDTF">2023-06-06T09:29:40Z</dcterms:modified>
</cp:coreProperties>
</file>